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83" r:id="rId4"/>
    <p:sldId id="287" r:id="rId5"/>
    <p:sldId id="258" r:id="rId6"/>
    <p:sldId id="262" r:id="rId7"/>
    <p:sldId id="259" r:id="rId8"/>
    <p:sldId id="275" r:id="rId9"/>
    <p:sldId id="278" r:id="rId10"/>
    <p:sldId id="271" r:id="rId11"/>
    <p:sldId id="272" r:id="rId12"/>
    <p:sldId id="273" r:id="rId13"/>
    <p:sldId id="276" r:id="rId14"/>
    <p:sldId id="280" r:id="rId15"/>
    <p:sldId id="282" r:id="rId16"/>
    <p:sldId id="263" r:id="rId17"/>
    <p:sldId id="284" r:id="rId18"/>
    <p:sldId id="285" r:id="rId19"/>
    <p:sldId id="286" r:id="rId20"/>
    <p:sldId id="281" r:id="rId21"/>
    <p:sldId id="269" r:id="rId22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586" autoAdjust="0"/>
  </p:normalViewPr>
  <p:slideViewPr>
    <p:cSldViewPr snapToGrid="0">
      <p:cViewPr varScale="1">
        <p:scale>
          <a:sx n="73" d="100"/>
          <a:sy n="73" d="100"/>
        </p:scale>
        <p:origin x="7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200" d="100"/>
          <a:sy n="200" d="100"/>
        </p:scale>
        <p:origin x="414" y="-17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1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D7C51-14AD-40DA-A12D-C45F0FE5CFAD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6"/>
            <a:ext cx="298274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FB268-F293-42AC-BBD6-D72A42ECC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6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01ED-8C93-4B23-971D-8FC336A39D91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4CFA9-6EF9-4D82-A2F9-FF6946BA6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Music playing as people enter</a:t>
            </a:r>
          </a:p>
          <a:p>
            <a:r>
              <a:rPr lang="en-US" dirty="0" smtClean="0"/>
              <a:t>Stretch briefly</a:t>
            </a:r>
          </a:p>
          <a:p>
            <a:r>
              <a:rPr lang="en-US" dirty="0" smtClean="0"/>
              <a:t>Go around room.</a:t>
            </a:r>
            <a:r>
              <a:rPr lang="en-US" baseline="0" dirty="0" smtClean="0"/>
              <a:t> Tell us your name and a little about what you do</a:t>
            </a:r>
          </a:p>
          <a:p>
            <a:r>
              <a:rPr lang="en-US" dirty="0" smtClean="0"/>
              <a:t>Hello everyone! </a:t>
            </a:r>
          </a:p>
          <a:p>
            <a:r>
              <a:rPr lang="en-US" dirty="0" smtClean="0"/>
              <a:t>We are very excited to share this new directory we are developing and ask for your participation.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CFA9-6EF9-4D82-A2F9-FF6946BA6A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NICOA is a national, 501 c3 nonprofit organization. </a:t>
            </a:r>
          </a:p>
          <a:p>
            <a:r>
              <a:rPr lang="en-US" dirty="0" smtClean="0"/>
              <a:t>Membership is open to anyone 55 and over who is enrolled in a federally recognized tribe, pueblo or nation. </a:t>
            </a:r>
          </a:p>
          <a:p>
            <a:r>
              <a:rPr lang="en-US" dirty="0" smtClean="0"/>
              <a:t>We are governed by a 13 member Board of Directors which represents the NICOA membership. </a:t>
            </a:r>
          </a:p>
          <a:p>
            <a:r>
              <a:rPr lang="en-US" dirty="0" smtClean="0"/>
              <a:t>We are based in Albuquerque in the NE heights.</a:t>
            </a:r>
          </a:p>
          <a:p>
            <a:r>
              <a:rPr lang="en-US" dirty="0" smtClean="0"/>
              <a:t>NICOA began in 1976 with the National Tribal Chairman's Association and a conference held in Phoenix Arizona. </a:t>
            </a:r>
          </a:p>
          <a:p>
            <a:r>
              <a:rPr lang="en-US" dirty="0" smtClean="0"/>
              <a:t>The conference was titled: The Indian Elder: A Forgotten American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CFA9-6EF9-4D82-A2F9-FF6946BA6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Christine and I are working on a grant with the Dept. of Health and Human Services. </a:t>
            </a:r>
          </a:p>
          <a:p>
            <a:r>
              <a:rPr lang="en-US" dirty="0" smtClean="0"/>
              <a:t>The major</a:t>
            </a:r>
            <a:r>
              <a:rPr lang="en-US" baseline="0" dirty="0" smtClean="0"/>
              <a:t> </a:t>
            </a:r>
            <a:r>
              <a:rPr lang="en-US" dirty="0" smtClean="0"/>
              <a:t>goals of the grant are listed above.</a:t>
            </a:r>
          </a:p>
          <a:p>
            <a:r>
              <a:rPr lang="en-US" dirty="0" smtClean="0"/>
              <a:t>Define the Aging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CFA9-6EF9-4D82-A2F9-FF6946BA6A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70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8975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Began in 1992</a:t>
            </a:r>
          </a:p>
          <a:p>
            <a:r>
              <a:rPr lang="en-US" dirty="0" smtClean="0"/>
              <a:t>Goal is to help people find local agencies</a:t>
            </a:r>
            <a:r>
              <a:rPr lang="en-US" baseline="0" dirty="0" smtClean="0"/>
              <a:t> and programs in every US community</a:t>
            </a:r>
          </a:p>
          <a:p>
            <a:r>
              <a:rPr lang="en-US" baseline="0" dirty="0" smtClean="0"/>
              <a:t>2 components: national call center and website</a:t>
            </a:r>
          </a:p>
          <a:p>
            <a:r>
              <a:rPr lang="en-US" baseline="0" dirty="0" smtClean="0"/>
              <a:t>It provides help when you don’t know where to start</a:t>
            </a:r>
          </a:p>
          <a:p>
            <a:r>
              <a:rPr lang="en-US" baseline="0" dirty="0" smtClean="0"/>
              <a:t>Originally thought it would be used mainly by professionals, but 76% of callers are older adults </a:t>
            </a:r>
          </a:p>
          <a:p>
            <a:r>
              <a:rPr lang="en-US" baseline="0" dirty="0" smtClean="0"/>
              <a:t>Helps adult children who need to arrange for services for parents needing care</a:t>
            </a:r>
          </a:p>
          <a:p>
            <a:r>
              <a:rPr lang="en-US" baseline="0" dirty="0" smtClean="0"/>
              <a:t>Good resource for someone unfamiliar with the aging network of services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CFA9-6EF9-4D82-A2F9-FF6946BA6A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are open M-F 9:00 am – 8:00 pm EST</a:t>
            </a:r>
          </a:p>
          <a:p>
            <a:r>
              <a:rPr lang="en-US" dirty="0" smtClean="0"/>
              <a:t>Information specialist and master level counselors</a:t>
            </a:r>
          </a:p>
          <a:p>
            <a:r>
              <a:rPr lang="en-US" dirty="0" smtClean="0"/>
              <a:t>Bilingual</a:t>
            </a:r>
          </a:p>
          <a:p>
            <a:r>
              <a:rPr lang="en-US" dirty="0" smtClean="0"/>
              <a:t>Reliable resource to help older adults find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CFA9-6EF9-4D82-A2F9-FF6946BA6A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7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4CFA9-6EF9-4D82-A2F9-FF6946BA6A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5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1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1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5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8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5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9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9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CE9C-168A-4293-96DD-4D8455882C4C}" type="datetimeFigureOut">
              <a:rPr lang="en-US" smtClean="0"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B721-3510-4C97-82D4-9A4533839B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5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rmorgan@nicoa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9780" y="4773490"/>
            <a:ext cx="6172642" cy="524142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for American Indian and Alaska Native (AI/AN) Elders</a:t>
            </a:r>
            <a:endParaRPr lang="en-US" sz="20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0723" y="2463392"/>
            <a:ext cx="7665761" cy="22431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753" y="879345"/>
            <a:ext cx="4269702" cy="867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561437"/>
            <a:ext cx="1219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August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24,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2015</a:t>
            </a:r>
            <a:r>
              <a:rPr lang="en-US" sz="1100" dirty="0" smtClean="0">
                <a:latin typeface="Century Gothic" panose="020B0502020202020204" pitchFamily="34" charset="0"/>
              </a:rPr>
              <a:t>							                                  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National Indian Council on Aging, Inc.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66483" y="474981"/>
            <a:ext cx="625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Elder friendly navigation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1747" y="1223204"/>
            <a:ext cx="6508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Elders will also be able to locate services </a:t>
            </a:r>
            <a:r>
              <a:rPr lang="en-US" sz="2000" dirty="0">
                <a:latin typeface="Georgia" panose="02040502050405020303" pitchFamily="18" charset="0"/>
              </a:rPr>
              <a:t>where they </a:t>
            </a:r>
            <a:r>
              <a:rPr lang="en-US" sz="2000" dirty="0" smtClean="0">
                <a:latin typeface="Georgia" panose="02040502050405020303" pitchFamily="18" charset="0"/>
              </a:rPr>
              <a:t>live</a:t>
            </a:r>
          </a:p>
          <a:p>
            <a:pPr algn="ctr"/>
            <a:r>
              <a:rPr lang="en-US" sz="2000" dirty="0" smtClean="0">
                <a:latin typeface="Georgia" panose="02040502050405020303" pitchFamily="18" charset="0"/>
              </a:rPr>
              <a:t>throughout all 12 Tribal regions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6483" y="2330707"/>
            <a:ext cx="6626142" cy="38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0785" y="2757483"/>
            <a:ext cx="6076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Links to address specific Elder needs categorized by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Tribal name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Region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State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C</a:t>
            </a:r>
            <a:r>
              <a:rPr lang="en-US" sz="2000" dirty="0" smtClean="0">
                <a:latin typeface="Georgia" panose="02040502050405020303" pitchFamily="18" charset="0"/>
              </a:rPr>
              <a:t>ommunity service category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353" y="1793544"/>
            <a:ext cx="4397110" cy="43285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483" y="758844"/>
            <a:ext cx="625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Categorized Links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7512" y="3262442"/>
            <a:ext cx="389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Free, easy access at any time for anyone with a smart phone or other computer device</a:t>
            </a:r>
            <a:endParaRPr lang="en-US" sz="2000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777" y="2026809"/>
            <a:ext cx="5484928" cy="37726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6483" y="768147"/>
            <a:ext cx="6259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Free and Simple to Use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0974" y="1868928"/>
            <a:ext cx="62149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within and beyond the boundaries of Indian country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6483" y="776005"/>
            <a:ext cx="6259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Link and Coordinate Services with the Aging 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159" y="3717087"/>
            <a:ext cx="4165682" cy="1218962"/>
          </a:xfrm>
          <a:prstGeom prst="rect">
            <a:avLst/>
          </a:prstGeom>
        </p:spPr>
      </p:pic>
      <p:sp>
        <p:nvSpPr>
          <p:cNvPr id="8" name="Up-Down Arrow 7"/>
          <p:cNvSpPr/>
          <p:nvPr/>
        </p:nvSpPr>
        <p:spPr>
          <a:xfrm>
            <a:off x="4682545" y="2892889"/>
            <a:ext cx="321276" cy="7331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6407112" y="5167473"/>
            <a:ext cx="321276" cy="7331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8099584" y="3964886"/>
            <a:ext cx="906162" cy="3414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477700" y="4594597"/>
            <a:ext cx="906162" cy="3414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41192" y="1983118"/>
            <a:ext cx="36863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Example of a Tribal webpage: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Tribal contact information and location map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Area service and resources listings with links 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May also include photos, Tribal seal or logo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The ultimate goal is to have all 566 tribes included in our directory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898" y="531058"/>
            <a:ext cx="3993020" cy="2978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898" y="3278908"/>
            <a:ext cx="3993020" cy="29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33613" y="407757"/>
            <a:ext cx="93113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Momentum is building! NICOA gratefully acknowledges the following Tribes for agreeing to participate in the Tribal Footprints Resource Directory!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052945" y="2028979"/>
            <a:ext cx="10086110" cy="4190260"/>
          </a:xfrm>
          <a:prstGeom prst="flowChartAlternateProcess">
            <a:avLst/>
          </a:prstGeom>
          <a:gradFill flip="none" rotWithShape="1">
            <a:gsLst>
              <a:gs pos="0">
                <a:srgbClr val="0070C0"/>
              </a:gs>
              <a:gs pos="25000">
                <a:schemeClr val="accent1">
                  <a:tint val="44500"/>
                  <a:satMod val="160000"/>
                </a:schemeClr>
              </a:gs>
              <a:gs pos="5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262" y="2742924"/>
            <a:ext cx="47960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Atmatluak Traditional Council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Comanche Nation of Oklahoma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Cow Creek Band of Umpqua Tribe of Indians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Crow Creek Sioux Tribe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Elko Band Council, Western Shoshone Indians of Nevada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False Pass Tribal Council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Hoopa Valley Tribe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Lac Courte Oreilles Band of Lake Superior Chippewa Indians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Makah Tribe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Modoc Tribe of Oklahoma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Native Village of </a:t>
            </a:r>
            <a:r>
              <a:rPr lang="en-US" sz="1400" dirty="0" err="1">
                <a:latin typeface="Georgia" panose="02040502050405020303" pitchFamily="18" charset="0"/>
              </a:rPr>
              <a:t>Nunam</a:t>
            </a:r>
            <a:r>
              <a:rPr lang="en-US" sz="1400" dirty="0">
                <a:latin typeface="Georgia" panose="02040502050405020303" pitchFamily="18" charset="0"/>
              </a:rPr>
              <a:t> </a:t>
            </a:r>
            <a:r>
              <a:rPr lang="en-US" sz="1400" dirty="0" err="1">
                <a:latin typeface="Georgia" panose="02040502050405020303" pitchFamily="18" charset="0"/>
              </a:rPr>
              <a:t>Iqua</a:t>
            </a:r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Nondalton Tribal Council</a:t>
            </a:r>
          </a:p>
          <a:p>
            <a:pPr algn="ctr"/>
            <a:r>
              <a:rPr lang="en-US" sz="1400" dirty="0" err="1">
                <a:latin typeface="Georgia" panose="02040502050405020303" pitchFamily="18" charset="0"/>
              </a:rPr>
              <a:t>Nulato</a:t>
            </a:r>
            <a:r>
              <a:rPr lang="en-US" sz="1400" dirty="0">
                <a:latin typeface="Georgia" panose="02040502050405020303" pitchFamily="18" charset="0"/>
              </a:rPr>
              <a:t> Tribal Council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70227" y="2246672"/>
            <a:ext cx="41690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Georgia" panose="02040502050405020303" pitchFamily="18" charset="0"/>
              </a:rPr>
              <a:t>Pala Band of Mission Indians                                                                        Pleasant Point Passamaquoddy Tribe                                                             Pomo of Upper Lake                                                                                           Pueblo of Isleta                                                                                                     Pueblo of Pojoaque                                                                                           Pueblo of Zuni                                                                                                     Qagan Tayagungin Tribe                                                                               </a:t>
            </a:r>
            <a:r>
              <a:rPr lang="en-US" sz="1400" dirty="0" err="1">
                <a:latin typeface="Georgia" panose="02040502050405020303" pitchFamily="18" charset="0"/>
              </a:rPr>
              <a:t>Qawalangin</a:t>
            </a:r>
            <a:r>
              <a:rPr lang="en-US" sz="1400" dirty="0">
                <a:latin typeface="Georgia" panose="02040502050405020303" pitchFamily="18" charset="0"/>
              </a:rPr>
              <a:t> Tribe of Unalaska                                                                     Resighini Rancheria                                                                                           Round Valley Indian Tribes                                                                             Santee Sioux Nation                                                                                    Shoshone-Bannock Tribes                                                                                  Spirit Lake Tribe of North Dakota                                                            Susanville Indian Rancheria                                                                                The Hopi Tribe                                                                                                     Valley Miwok Tribe                                                                                    Wyandotte Nation</a:t>
            </a:r>
          </a:p>
        </p:txBody>
      </p:sp>
    </p:spTree>
    <p:extLst>
      <p:ext uri="{BB962C8B-B14F-4D97-AF65-F5344CB8AC3E}">
        <p14:creationId xmlns:p14="http://schemas.microsoft.com/office/powerpoint/2010/main" val="13561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541" y="3750447"/>
            <a:ext cx="530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Localized listings of critical health and social services and resources for American Indian/Alaska Native Elders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1005" y="4973624"/>
            <a:ext cx="4724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Links to address specific Elder needs, categorized by tribal name, region, state and community service category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55834" y="2523820"/>
            <a:ext cx="4156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Free and easy access at any time for anyone with a smart phone or other computer devices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7962" y="2555136"/>
            <a:ext cx="4156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Elder </a:t>
            </a:r>
            <a:r>
              <a:rPr lang="en-US" sz="2000" dirty="0">
                <a:latin typeface="Georgia" panose="02040502050405020303" pitchFamily="18" charset="0"/>
              </a:rPr>
              <a:t>friendly website with </a:t>
            </a:r>
            <a:r>
              <a:rPr lang="en-US" sz="2000" dirty="0" smtClean="0">
                <a:latin typeface="Georgia" panose="02040502050405020303" pitchFamily="18" charset="0"/>
              </a:rPr>
              <a:t>a Tribal Regions </a:t>
            </a:r>
            <a:r>
              <a:rPr lang="en-US" sz="2000" dirty="0">
                <a:latin typeface="Georgia" panose="02040502050405020303" pitchFamily="18" charset="0"/>
              </a:rPr>
              <a:t>map to readily search 566 Tribal area resources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55834" y="3750446"/>
            <a:ext cx="4724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L</a:t>
            </a:r>
            <a:r>
              <a:rPr lang="en-US" sz="2000" dirty="0" smtClean="0">
                <a:latin typeface="Georgia" panose="02040502050405020303" pitchFamily="18" charset="0"/>
              </a:rPr>
              <a:t>ink and coordinate services with the Aging Network, within and beyond the boundaries of Indian country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49" y="2538406"/>
            <a:ext cx="514350" cy="476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787" y="3763073"/>
            <a:ext cx="514350" cy="476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49" y="4970980"/>
            <a:ext cx="514350" cy="47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484" y="2508631"/>
            <a:ext cx="514350" cy="476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484" y="3745439"/>
            <a:ext cx="514350" cy="476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80" y="759314"/>
            <a:ext cx="3548640" cy="103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506" y="580577"/>
            <a:ext cx="8906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latin typeface="Georgia" panose="02040502050405020303" pitchFamily="18" charset="0"/>
              </a:rPr>
              <a:t>Why use Eldercare Locator and Tribal Footprints?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August 3, 2015</a:t>
            </a:r>
            <a:r>
              <a:rPr lang="en-US" sz="1100" dirty="0">
                <a:latin typeface="Century Gothic" panose="020B0502020202020204" pitchFamily="34" charset="0"/>
              </a:rPr>
              <a:t>							                                  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Indian Council on Aging,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6994" y="1401182"/>
            <a:ext cx="667969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There </a:t>
            </a:r>
            <a:r>
              <a:rPr lang="en-US" sz="2000" dirty="0">
                <a:latin typeface="Georgia" panose="02040502050405020303" pitchFamily="18" charset="0"/>
              </a:rPr>
              <a:t>is </a:t>
            </a:r>
            <a:r>
              <a:rPr lang="en-US" sz="2000" dirty="0" smtClean="0">
                <a:latin typeface="Georgia" panose="02040502050405020303" pitchFamily="18" charset="0"/>
              </a:rPr>
              <a:t>a great need </a:t>
            </a:r>
            <a:r>
              <a:rPr lang="en-US" sz="2000" dirty="0">
                <a:latin typeface="Georgia" panose="02040502050405020303" pitchFamily="18" charset="0"/>
              </a:rPr>
              <a:t>for </a:t>
            </a:r>
            <a:r>
              <a:rPr lang="en-US" sz="2000" dirty="0" smtClean="0">
                <a:latin typeface="Georgia" panose="02040502050405020303" pitchFamily="18" charset="0"/>
              </a:rPr>
              <a:t>reliable Information </a:t>
            </a:r>
            <a:r>
              <a:rPr lang="en-US" sz="2000" dirty="0">
                <a:latin typeface="Georgia" panose="02040502050405020303" pitchFamily="18" charset="0"/>
              </a:rPr>
              <a:t>and </a:t>
            </a:r>
            <a:r>
              <a:rPr lang="en-US" sz="2000" dirty="0" smtClean="0">
                <a:latin typeface="Georgia" panose="02040502050405020303" pitchFamily="18" charset="0"/>
              </a:rPr>
              <a:t>Referral</a:t>
            </a:r>
          </a:p>
          <a:p>
            <a:pPr lvl="1"/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Misinformation: for example, </a:t>
            </a:r>
            <a:r>
              <a:rPr lang="en-US" sz="2000" dirty="0">
                <a:latin typeface="Georgia" panose="02040502050405020303" pitchFamily="18" charset="0"/>
              </a:rPr>
              <a:t>many Americans think Medicare will pay for Long Term </a:t>
            </a:r>
            <a:r>
              <a:rPr lang="en-US" sz="2000" dirty="0" smtClean="0">
                <a:latin typeface="Georgia" panose="02040502050405020303" pitchFamily="18" charset="0"/>
              </a:rPr>
              <a:t>Care</a:t>
            </a:r>
          </a:p>
          <a:p>
            <a:pPr lvl="1"/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2/3rds </a:t>
            </a:r>
            <a:r>
              <a:rPr lang="en-US" sz="2000" dirty="0">
                <a:latin typeface="Georgia" panose="02040502050405020303" pitchFamily="18" charset="0"/>
              </a:rPr>
              <a:t>of Americans lack knowledge </a:t>
            </a:r>
            <a:r>
              <a:rPr lang="en-US" sz="2000" dirty="0" smtClean="0">
                <a:latin typeface="Georgia" panose="02040502050405020303" pitchFamily="18" charset="0"/>
              </a:rPr>
              <a:t>about available </a:t>
            </a:r>
            <a:r>
              <a:rPr lang="en-US" sz="2000" dirty="0">
                <a:latin typeface="Georgia" panose="02040502050405020303" pitchFamily="18" charset="0"/>
              </a:rPr>
              <a:t>programs </a:t>
            </a:r>
            <a:r>
              <a:rPr lang="en-US" sz="2000" dirty="0" smtClean="0">
                <a:latin typeface="Georgia" panose="02040502050405020303" pitchFamily="18" charset="0"/>
              </a:rPr>
              <a:t>and services</a:t>
            </a:r>
          </a:p>
          <a:p>
            <a:pPr lvl="1"/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</a:t>
            </a:r>
            <a:r>
              <a:rPr lang="en-US" sz="2000" dirty="0" smtClean="0">
                <a:latin typeface="Georgia" panose="02040502050405020303" pitchFamily="18" charset="0"/>
              </a:rPr>
              <a:t>ost </a:t>
            </a:r>
            <a:r>
              <a:rPr lang="en-US" sz="2000" dirty="0">
                <a:latin typeface="Georgia" panose="02040502050405020303" pitchFamily="18" charset="0"/>
              </a:rPr>
              <a:t>Americans </a:t>
            </a:r>
            <a:r>
              <a:rPr lang="en-US" sz="2000" dirty="0" smtClean="0">
                <a:latin typeface="Georgia" panose="02040502050405020303" pitchFamily="18" charset="0"/>
              </a:rPr>
              <a:t>vastly underestimate </a:t>
            </a:r>
            <a:r>
              <a:rPr lang="en-US" sz="2000" dirty="0">
                <a:latin typeface="Georgia" panose="02040502050405020303" pitchFamily="18" charset="0"/>
              </a:rPr>
              <a:t>the cost of </a:t>
            </a:r>
            <a:r>
              <a:rPr lang="en-US" sz="2000" dirty="0" smtClean="0">
                <a:latin typeface="Georgia" panose="02040502050405020303" pitchFamily="18" charset="0"/>
              </a:rPr>
              <a:t>care</a:t>
            </a:r>
          </a:p>
          <a:p>
            <a:pPr lvl="1"/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Educate the Aging Network about the services available in Indian Country</a:t>
            </a:r>
            <a:endParaRPr lang="en-US" sz="2000" dirty="0">
              <a:latin typeface="Georgia" panose="02040502050405020303" pitchFamily="18" charset="0"/>
            </a:endParaRPr>
          </a:p>
          <a:p>
            <a:pPr algn="ctr"/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22" y="1828800"/>
            <a:ext cx="5164297" cy="34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208" y="619855"/>
            <a:ext cx="9691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Georgia" panose="02040502050405020303" pitchFamily="18" charset="0"/>
              </a:rPr>
              <a:t>What types of requests does Eldercare Locator receive? 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1048" y="1381846"/>
            <a:ext cx="67391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19</a:t>
            </a:r>
            <a:r>
              <a:rPr lang="en-US" sz="2000" dirty="0">
                <a:latin typeface="Georgia" panose="02040502050405020303" pitchFamily="18" charset="0"/>
              </a:rPr>
              <a:t>% </a:t>
            </a:r>
            <a:r>
              <a:rPr lang="en-US" sz="2000" dirty="0" smtClean="0">
                <a:latin typeface="Georgia" panose="02040502050405020303" pitchFamily="18" charset="0"/>
              </a:rPr>
              <a:t>Transportation</a:t>
            </a:r>
            <a:endParaRPr lang="en-US" sz="20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18% Home and </a:t>
            </a:r>
            <a:r>
              <a:rPr lang="en-US" sz="2000" dirty="0" smtClean="0">
                <a:latin typeface="Georgia" panose="02040502050405020303" pitchFamily="18" charset="0"/>
              </a:rPr>
              <a:t>Community </a:t>
            </a:r>
            <a:r>
              <a:rPr lang="en-US" sz="2000" dirty="0">
                <a:latin typeface="Georgia" panose="02040502050405020303" pitchFamily="18" charset="0"/>
              </a:rPr>
              <a:t>B</a:t>
            </a:r>
            <a:r>
              <a:rPr lang="en-US" sz="2000" dirty="0" smtClean="0">
                <a:latin typeface="Georgia" panose="02040502050405020303" pitchFamily="18" charset="0"/>
              </a:rPr>
              <a:t>ased </a:t>
            </a:r>
            <a:r>
              <a:rPr lang="en-US" sz="2000" dirty="0">
                <a:latin typeface="Georgia" panose="02040502050405020303" pitchFamily="18" charset="0"/>
              </a:rPr>
              <a:t>S</a:t>
            </a:r>
            <a:r>
              <a:rPr lang="en-US" sz="2000" dirty="0" smtClean="0">
                <a:latin typeface="Georgia" panose="02040502050405020303" pitchFamily="18" charset="0"/>
              </a:rPr>
              <a:t>ervices</a:t>
            </a:r>
            <a:endParaRPr lang="en-US" sz="20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15% </a:t>
            </a:r>
            <a:r>
              <a:rPr lang="en-US" sz="2000" dirty="0" smtClean="0">
                <a:latin typeface="Georgia" panose="02040502050405020303" pitchFamily="18" charset="0"/>
              </a:rPr>
              <a:t>Housing</a:t>
            </a:r>
            <a:endParaRPr lang="en-US" sz="20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11% Medical </a:t>
            </a:r>
            <a:r>
              <a:rPr lang="en-US" sz="2000" dirty="0" smtClean="0">
                <a:latin typeface="Georgia" panose="02040502050405020303" pitchFamily="18" charset="0"/>
              </a:rPr>
              <a:t>Services </a:t>
            </a:r>
            <a:r>
              <a:rPr lang="en-US" sz="2000" dirty="0">
                <a:latin typeface="Georgia" panose="02040502050405020303" pitchFamily="18" charset="0"/>
              </a:rPr>
              <a:t>and S</a:t>
            </a:r>
            <a:r>
              <a:rPr lang="en-US" sz="2000" dirty="0" smtClean="0">
                <a:latin typeface="Georgia" panose="02040502050405020303" pitchFamily="18" charset="0"/>
              </a:rPr>
              <a:t>upplies</a:t>
            </a:r>
            <a:endParaRPr lang="en-US" sz="20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9% Health I</a:t>
            </a:r>
            <a:r>
              <a:rPr lang="en-US" sz="2000" dirty="0" smtClean="0">
                <a:latin typeface="Georgia" panose="02040502050405020303" pitchFamily="18" charset="0"/>
              </a:rPr>
              <a:t>nsurance</a:t>
            </a:r>
            <a:endParaRPr lang="en-US" sz="20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Other: legal </a:t>
            </a:r>
            <a:r>
              <a:rPr lang="en-US" sz="2000" dirty="0">
                <a:latin typeface="Georgia" panose="02040502050405020303" pitchFamily="18" charset="0"/>
              </a:rPr>
              <a:t>and tax assistance, elder abuse, long term care, caregiver resources, employment </a:t>
            </a:r>
            <a:r>
              <a:rPr lang="en-US" sz="2000" dirty="0" smtClean="0">
                <a:latin typeface="Georgia" panose="02040502050405020303" pitchFamily="18" charset="0"/>
              </a:rPr>
              <a:t>services</a:t>
            </a:r>
          </a:p>
          <a:p>
            <a:pPr lvl="1"/>
            <a:endParaRPr lang="en-US" sz="2000" dirty="0" smtClean="0">
              <a:latin typeface="Georgia" panose="02040502050405020303" pitchFamily="18" charset="0"/>
            </a:endParaRPr>
          </a:p>
          <a:p>
            <a:pPr lvl="1"/>
            <a:r>
              <a:rPr lang="en-US" sz="2000" dirty="0" smtClean="0">
                <a:latin typeface="Georgia" panose="02040502050405020303" pitchFamily="18" charset="0"/>
              </a:rPr>
              <a:t>Escalated Calls, requiring more expertise</a:t>
            </a:r>
          </a:p>
          <a:p>
            <a:pPr lvl="1"/>
            <a:endParaRPr lang="en-US" sz="2000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37% long term services and supports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29% caregiver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27% elder abuse</a:t>
            </a:r>
          </a:p>
          <a:p>
            <a:pPr lvl="1"/>
            <a:endParaRPr lang="en-US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August 3, 2015</a:t>
            </a:r>
            <a:r>
              <a:rPr lang="en-US" sz="1100" dirty="0">
                <a:latin typeface="Century Gothic" panose="020B0502020202020204" pitchFamily="34" charset="0"/>
              </a:rPr>
              <a:t>							                                  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Indian Council on Aging, Inc.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45" y="1763946"/>
            <a:ext cx="4966085" cy="372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2082" y="626883"/>
            <a:ext cx="5787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Who </a:t>
            </a:r>
            <a:r>
              <a:rPr lang="en-US" sz="2800" dirty="0">
                <a:latin typeface="Georgia" panose="02040502050405020303" pitchFamily="18" charset="0"/>
              </a:rPr>
              <a:t>contacts Eldercare Locator?</a:t>
            </a:r>
          </a:p>
          <a:p>
            <a:pPr lvl="0"/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6782" y="1768047"/>
            <a:ext cx="636972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76% are </a:t>
            </a:r>
            <a:r>
              <a:rPr lang="en-US" sz="2000" dirty="0">
                <a:latin typeface="Georgia" panose="02040502050405020303" pitchFamily="18" charset="0"/>
              </a:rPr>
              <a:t>looking for information for </a:t>
            </a:r>
            <a:r>
              <a:rPr lang="en-US" sz="2000" dirty="0" smtClean="0">
                <a:latin typeface="Georgia" panose="02040502050405020303" pitchFamily="18" charset="0"/>
              </a:rPr>
              <a:t>themselves</a:t>
            </a:r>
          </a:p>
          <a:p>
            <a:pPr lvl="0"/>
            <a:endParaRPr lang="en-US" sz="2000" dirty="0"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74% </a:t>
            </a:r>
            <a:r>
              <a:rPr lang="en-US" sz="2000" dirty="0" smtClean="0">
                <a:latin typeface="Georgia" panose="02040502050405020303" pitchFamily="18" charset="0"/>
              </a:rPr>
              <a:t>are elder </a:t>
            </a:r>
            <a:r>
              <a:rPr lang="en-US" sz="2000" dirty="0">
                <a:latin typeface="Georgia" panose="02040502050405020303" pitchFamily="18" charset="0"/>
              </a:rPr>
              <a:t>women who live </a:t>
            </a:r>
            <a:r>
              <a:rPr lang="en-US" sz="2000" dirty="0" smtClean="0">
                <a:latin typeface="Georgia" panose="02040502050405020303" pitchFamily="18" charset="0"/>
              </a:rPr>
              <a:t>alone, may be vulnerable and </a:t>
            </a:r>
            <a:r>
              <a:rPr lang="en-US" sz="2000" dirty="0">
                <a:latin typeface="Georgia" panose="02040502050405020303" pitchFamily="18" charset="0"/>
              </a:rPr>
              <a:t>more likely to be </a:t>
            </a:r>
            <a:r>
              <a:rPr lang="en-US" sz="2000" dirty="0" smtClean="0">
                <a:latin typeface="Georgia" panose="02040502050405020303" pitchFamily="18" charset="0"/>
              </a:rPr>
              <a:t>poor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22% family </a:t>
            </a:r>
            <a:r>
              <a:rPr lang="en-US" sz="2000" dirty="0" smtClean="0">
                <a:latin typeface="Georgia" panose="02040502050405020303" pitchFamily="18" charset="0"/>
              </a:rPr>
              <a:t>members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3% neighbor or </a:t>
            </a:r>
            <a:r>
              <a:rPr lang="en-US" sz="2000" dirty="0" smtClean="0">
                <a:latin typeface="Georgia" panose="02040502050405020303" pitchFamily="18" charset="0"/>
              </a:rPr>
              <a:t>friend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3% professional</a:t>
            </a:r>
          </a:p>
          <a:p>
            <a:pPr algn="ctr"/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August 3, 2015</a:t>
            </a:r>
            <a:r>
              <a:rPr lang="en-US" sz="1100" dirty="0">
                <a:latin typeface="Century Gothic" panose="020B0502020202020204" pitchFamily="34" charset="0"/>
              </a:rPr>
              <a:t>							                                  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Indian Council on Aging, Inc.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63" y="1513701"/>
            <a:ext cx="4503502" cy="41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919" y="316496"/>
            <a:ext cx="8326587" cy="62449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41270" y="760228"/>
            <a:ext cx="4309460" cy="95752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Our call is to…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27617" y="3930072"/>
            <a:ext cx="7349189" cy="2315725"/>
          </a:xfrm>
          <a:prstGeom prst="roundRect">
            <a:avLst/>
          </a:prstGeom>
          <a:gradFill>
            <a:gsLst>
              <a:gs pos="0">
                <a:srgbClr val="0070C0"/>
              </a:gs>
              <a:gs pos="3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27617" y="4118439"/>
            <a:ext cx="7349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eorgia" panose="02040502050405020303" pitchFamily="18" charset="0"/>
              </a:rPr>
              <a:t>To provide American Indian and Alaska Native Elders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eorgia" panose="02040502050405020303" pitchFamily="18" charset="0"/>
              </a:rPr>
              <a:t>comprehensive information on critical health and social service resources within and beyond Indian Country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>
                <a:latin typeface="Georgia" panose="02040502050405020303" pitchFamily="18" charset="0"/>
              </a:rPr>
              <a:t>so they can live with honor, dignity and quality of life 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latin typeface="Georgia" panose="02040502050405020303" pitchFamily="18" charset="0"/>
              </a:rPr>
              <a:t>a</a:t>
            </a:r>
            <a:r>
              <a:rPr lang="en-US" sz="1600" dirty="0" smtClean="0">
                <a:latin typeface="Georgia" panose="02040502050405020303" pitchFamily="18" charset="0"/>
              </a:rPr>
              <a:t>nd remain in their own homes and communities as they 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391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688" y="2095317"/>
            <a:ext cx="612097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What is working well?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Where do you see a gap in Elder services and resources?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What is one possible solution to this gap?</a:t>
            </a: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Are there any emerging challenges you’re seeing on the horizon?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algn="ctr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00650" y="668379"/>
            <a:ext cx="752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What’s happening in your community?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43" y="2095317"/>
            <a:ext cx="4676085" cy="30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301" y="590143"/>
            <a:ext cx="22413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Join us!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1708" y="1136456"/>
            <a:ext cx="823811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Help build a comprehensive picture </a:t>
            </a:r>
            <a:r>
              <a:rPr lang="en-US" dirty="0" smtClean="0">
                <a:latin typeface="Georgia" panose="02040502050405020303" pitchFamily="18" charset="0"/>
              </a:rPr>
              <a:t>of AI/AN Elder services and resources throughout Indian Country, </a:t>
            </a:r>
            <a:r>
              <a:rPr lang="en-US" dirty="0">
                <a:latin typeface="Georgia" panose="02040502050405020303" pitchFamily="18" charset="0"/>
              </a:rPr>
              <a:t>so Elders can remain in the own homes and communities as they age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Reach urban AI/AN Elders </a:t>
            </a:r>
            <a:r>
              <a:rPr lang="en-US" dirty="0" smtClean="0">
                <a:latin typeface="Georgia" panose="02040502050405020303" pitchFamily="18" charset="0"/>
              </a:rPr>
              <a:t>as we partner with Eldercare Locator to provide the best source of information for Elders beyond the boundaries of Indian Country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latin typeface="Georgia" panose="02040502050405020303" pitchFamily="18" charset="0"/>
              </a:rPr>
              <a:t>Sign the Release Agreement </a:t>
            </a:r>
            <a:r>
              <a:rPr lang="en-US" dirty="0" smtClean="0">
                <a:latin typeface="Georgia" panose="02040502050405020303" pitchFamily="18" charset="0"/>
              </a:rPr>
              <a:t>to allow your local government contacts and aging related services to be available nationwide on Tribal Footprints.org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Georgia" panose="02040502050405020303" pitchFamily="18" charset="0"/>
              </a:rPr>
              <a:t>Have your Tribe featured </a:t>
            </a:r>
            <a:r>
              <a:rPr lang="en-US" dirty="0" smtClean="0">
                <a:latin typeface="Georgia" panose="02040502050405020303" pitchFamily="18" charset="0"/>
              </a:rPr>
              <a:t>on our free personalized webpage as part of the 566 Tribal Area Aging Service Listings</a:t>
            </a:r>
          </a:p>
          <a:p>
            <a:pPr algn="ctr"/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-68036" y="5486683"/>
            <a:ext cx="12328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Georgia" panose="02040502050405020303" pitchFamily="18" charset="0"/>
              </a:rPr>
              <a:t>For more information: Becky Owl Morgan, NMAO-TAC Project Coordinator </a:t>
            </a:r>
            <a:r>
              <a:rPr lang="en-US" sz="1600" dirty="0" smtClean="0">
                <a:latin typeface="Georgia" panose="02040502050405020303" pitchFamily="18" charset="0"/>
                <a:hlinkClick r:id="rId2"/>
              </a:rPr>
              <a:t>rmorgan@nicoa.org</a:t>
            </a:r>
            <a:r>
              <a:rPr lang="en-US" sz="1600" dirty="0">
                <a:latin typeface="Georgia" panose="02040502050405020303" pitchFamily="18" charset="0"/>
              </a:rPr>
              <a:t> </a:t>
            </a:r>
            <a:r>
              <a:rPr lang="en-US" sz="1600" dirty="0" smtClean="0">
                <a:latin typeface="Georgia" panose="02040502050405020303" pitchFamily="18" charset="0"/>
              </a:rPr>
              <a:t>Phone: 505-292-2001</a:t>
            </a:r>
          </a:p>
          <a:p>
            <a:pPr algn="ctr"/>
            <a:endParaRPr lang="en-US" sz="1600" dirty="0" smtClean="0">
              <a:latin typeface="Georgia" panose="02040502050405020303" pitchFamily="18" charset="0"/>
            </a:endParaRPr>
          </a:p>
          <a:p>
            <a:pPr algn="ctr"/>
            <a:r>
              <a:rPr lang="en-US" sz="1600" dirty="0" smtClean="0">
                <a:latin typeface="Georgia" panose="02040502050405020303" pitchFamily="18" charset="0"/>
              </a:rPr>
              <a:t>For a similar Power Point go to nicoa.org/tribalfootprints.org/</a:t>
            </a: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August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24,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2015</a:t>
            </a:r>
            <a:r>
              <a:rPr lang="en-US" sz="1100" dirty="0">
                <a:latin typeface="Century Gothic" panose="020B0502020202020204" pitchFamily="34" charset="0"/>
              </a:rPr>
              <a:t>							                                   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Copyright 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National Indian Council on Aging, Inc.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99" y="1103938"/>
            <a:ext cx="1771210" cy="41092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4899" y="1103937"/>
            <a:ext cx="1771210" cy="41092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74568" y="470415"/>
            <a:ext cx="10442864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Our aim is to bridge the gaps in service for AI/AN Elders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454" y="1835684"/>
            <a:ext cx="56725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Improve the ability of Elders </a:t>
            </a:r>
            <a:r>
              <a:rPr lang="en-US" sz="2000" dirty="0">
                <a:latin typeface="Georgia" panose="02040502050405020303" pitchFamily="18" charset="0"/>
              </a:rPr>
              <a:t>and their caregivers to </a:t>
            </a:r>
            <a:r>
              <a:rPr lang="en-US" sz="2000" b="1" dirty="0">
                <a:latin typeface="Georgia" panose="02040502050405020303" pitchFamily="18" charset="0"/>
              </a:rPr>
              <a:t>make informed decisions </a:t>
            </a:r>
            <a:r>
              <a:rPr lang="en-US" sz="2000" dirty="0">
                <a:latin typeface="Georgia" panose="02040502050405020303" pitchFamily="18" charset="0"/>
              </a:rPr>
              <a:t>based on comprehensive resources and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Educate the Aging Network </a:t>
            </a:r>
            <a:r>
              <a:rPr lang="en-US" sz="2000" dirty="0" smtClean="0">
                <a:latin typeface="Georgia" panose="02040502050405020303" pitchFamily="18" charset="0"/>
              </a:rPr>
              <a:t>about the scope of available specialized care and services for Elders and their caregivers, including Tribal, State, and Federal services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Georgia" panose="02040502050405020303" pitchFamily="18" charset="0"/>
              </a:rPr>
              <a:t>Work collaboratively </a:t>
            </a:r>
            <a:r>
              <a:rPr lang="en-US" sz="2000" dirty="0" smtClean="0">
                <a:latin typeface="Georgia" panose="02040502050405020303" pitchFamily="18" charset="0"/>
              </a:rPr>
              <a:t>with the Aging Network to link and coordinate services within and beyond the boundaries of Indian Country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12" y="2206387"/>
            <a:ext cx="4702864" cy="35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3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582710"/>
              </p:ext>
            </p:extLst>
          </p:nvPr>
        </p:nvGraphicFramePr>
        <p:xfrm>
          <a:off x="3664176" y="308919"/>
          <a:ext cx="4863648" cy="629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300" imgH="7543800" progId="AcroExch.Document.11">
                  <p:embed/>
                </p:oleObj>
              </mc:Choice>
              <mc:Fallback>
                <p:oleObj name="Acrobat Document" r:id="rId3" imgW="5829300" imgH="75438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4176" y="308919"/>
                        <a:ext cx="4863648" cy="629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1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49" y="407820"/>
            <a:ext cx="10798701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Eldercare Locator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is the main resource directory </a:t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 smtClean="0">
                <a:latin typeface="Georgia" panose="02040502050405020303" pitchFamily="18" charset="0"/>
              </a:rPr>
              <a:t>for Elders in the U.S.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8586" y="1692960"/>
            <a:ext cx="47944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Eldercare Locator is administered in partnership with the Administration on Aging and the National Association of Area Agencies on Aging (n4a)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Primarily focused on services delivered through Area Agencies on Aging which may not cover Indian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Limited information for American Indian and Alaska Natives in their tribal areas</a:t>
            </a:r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516" y="2075525"/>
            <a:ext cx="4603500" cy="396505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649" y="154459"/>
            <a:ext cx="9603259" cy="1676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Eldercare Locator</a:t>
            </a:r>
            <a:r>
              <a:rPr lang="en-US" sz="3200" dirty="0">
                <a:latin typeface="Georgia" panose="02040502050405020303" pitchFamily="18" charset="0"/>
              </a:rPr>
              <a:t> </a:t>
            </a:r>
            <a:r>
              <a:rPr lang="en-US" sz="3200" dirty="0" smtClean="0">
                <a:latin typeface="Georgia" panose="02040502050405020303" pitchFamily="18" charset="0"/>
              </a:rPr>
              <a:t>is an easy to use directory </a:t>
            </a:r>
            <a:br>
              <a:rPr lang="en-US" sz="3200" dirty="0" smtClean="0">
                <a:latin typeface="Georgia" panose="02040502050405020303" pitchFamily="18" charset="0"/>
              </a:rPr>
            </a:br>
            <a:r>
              <a:rPr lang="en-US" sz="3200" dirty="0" smtClean="0">
                <a:latin typeface="Georgia" panose="02040502050405020303" pitchFamily="18" charset="0"/>
              </a:rPr>
              <a:t>that helps people find services close to them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955" y="2089557"/>
            <a:ext cx="3243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Adult Day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Alzheimer’s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Caregiver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Elder Abuse Prevention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Financial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Food &amp; Nutrition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Health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Healthy Aging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05607" y="2089557"/>
            <a:ext cx="37185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Home Repair &amp; </a:t>
            </a:r>
            <a:r>
              <a:rPr lang="en-US" dirty="0" smtClean="0">
                <a:latin typeface="Georgia" panose="02040502050405020303" pitchFamily="18" charset="0"/>
              </a:rPr>
              <a:t>Modification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Housing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In-Home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Legal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Long Term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Nursing Home &amp; LTC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Volunteerism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09" y="2620444"/>
            <a:ext cx="4283054" cy="28390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9" name="Rectangle 8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69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Eldercare Locator was designed to cover the entire country by dividing it up by state and then by Area Agency on Aging</a:t>
            </a:r>
            <a:endParaRPr lang="en-US" sz="3200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05340" y="2804234"/>
            <a:ext cx="6125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When you call Eldercare Locator they will give you the phone number for your local Area Agency on Aging and other services based on your needs, for example: transportation or in-home care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It can be a challenge to find the resources closest to those living in remote Tribal Areas such as the Navajo Nation which spans 3 different states: Utah, Arizona and New </a:t>
            </a:r>
            <a:r>
              <a:rPr lang="en-US" sz="2000" dirty="0">
                <a:latin typeface="Georgia" panose="02040502050405020303" pitchFamily="18" charset="0"/>
              </a:rPr>
              <a:t>M</a:t>
            </a:r>
            <a:r>
              <a:rPr lang="en-US" sz="2000" dirty="0" smtClean="0">
                <a:latin typeface="Georgia" panose="02040502050405020303" pitchFamily="18" charset="0"/>
              </a:rPr>
              <a:t>exico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2304982"/>
            <a:ext cx="4679629" cy="1977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29" y="4282566"/>
            <a:ext cx="4679629" cy="13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79443" y="2727292"/>
            <a:ext cx="494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In response to this gap in information NICOA has initiated the development of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55377" y="363358"/>
            <a:ext cx="4528187" cy="6143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414" y="4210374"/>
            <a:ext cx="3433730" cy="1004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20" y="452582"/>
            <a:ext cx="4308707" cy="2615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20" y="3852054"/>
            <a:ext cx="4308707" cy="2654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020" y="2717008"/>
            <a:ext cx="4308707" cy="11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604" y="610714"/>
            <a:ext cx="6822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How Tribal Footprints.org will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3089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561437"/>
            <a:ext cx="12192000" cy="2965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30" y="1571195"/>
            <a:ext cx="1815620" cy="45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1320</Words>
  <Application>Microsoft Office PowerPoint</Application>
  <PresentationFormat>Widescreen</PresentationFormat>
  <Paragraphs>200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Georgia</vt:lpstr>
      <vt:lpstr>Office Theme</vt:lpstr>
      <vt:lpstr>Acrobat Document</vt:lpstr>
      <vt:lpstr>PowerPoint Presentation</vt:lpstr>
      <vt:lpstr>Our call is to…</vt:lpstr>
      <vt:lpstr>Our aim is to bridge the gaps in service for AI/AN Elders</vt:lpstr>
      <vt:lpstr>PowerPoint Presentation</vt:lpstr>
      <vt:lpstr>Eldercare Locator is the main resource directory  for Elders in the U.S.</vt:lpstr>
      <vt:lpstr>Eldercare Locator is an easy to use directory  that helps people find services close to them</vt:lpstr>
      <vt:lpstr>Eldercare Locator was designed to cover the entire country by dividing it up by state and then by Area Agency on 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Tribal Footprints</dc:title>
  <dc:creator>Becky Morgan</dc:creator>
  <cp:lastModifiedBy>Christine</cp:lastModifiedBy>
  <cp:revision>174</cp:revision>
  <cp:lastPrinted>2015-06-25T22:16:08Z</cp:lastPrinted>
  <dcterms:created xsi:type="dcterms:W3CDTF">2015-01-28T21:04:12Z</dcterms:created>
  <dcterms:modified xsi:type="dcterms:W3CDTF">2015-08-24T15:28:43Z</dcterms:modified>
</cp:coreProperties>
</file>